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56" r:id="rId2"/>
    <p:sldId id="257" r:id="rId3"/>
    <p:sldId id="263" r:id="rId4"/>
    <p:sldId id="259" r:id="rId5"/>
    <p:sldId id="262" r:id="rId6"/>
    <p:sldId id="260" r:id="rId7"/>
    <p:sldId id="261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nique Gutierrez" initials="MG" lastIdx="2" clrIdx="0">
    <p:extLst>
      <p:ext uri="{19B8F6BF-5375-455C-9EA6-DF929625EA0E}">
        <p15:presenceInfo xmlns:p15="http://schemas.microsoft.com/office/powerpoint/2012/main" userId="593bab5be43a66d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67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3B0B7D-59E2-40B1-9531-DA8853FF8986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F9CCFFB5-6864-42A9-B0B4-9D2A0B799900}">
      <dgm:prSet/>
      <dgm:spPr/>
      <dgm:t>
        <a:bodyPr/>
        <a:lstStyle/>
        <a:p>
          <a:r>
            <a:rPr lang="en-US"/>
            <a:t>A single 1/3lb. of meat requires 660 gallons of water to produce (Sun Basket) </a:t>
          </a:r>
        </a:p>
      </dgm:t>
    </dgm:pt>
    <dgm:pt modelId="{24276177-1BB0-4B96-8607-BA21C8897861}" type="parTrans" cxnId="{1DA086DD-F72A-404F-B920-FFE4761585F4}">
      <dgm:prSet/>
      <dgm:spPr/>
      <dgm:t>
        <a:bodyPr/>
        <a:lstStyle/>
        <a:p>
          <a:endParaRPr lang="en-US"/>
        </a:p>
      </dgm:t>
    </dgm:pt>
    <dgm:pt modelId="{C3A3D17D-B7B8-4C83-8481-A6D167A3760A}" type="sibTrans" cxnId="{1DA086DD-F72A-404F-B920-FFE4761585F4}">
      <dgm:prSet/>
      <dgm:spPr/>
      <dgm:t>
        <a:bodyPr/>
        <a:lstStyle/>
        <a:p>
          <a:endParaRPr lang="en-US"/>
        </a:p>
      </dgm:t>
    </dgm:pt>
    <dgm:pt modelId="{6232D894-5E5A-4B05-96FB-263C7C08007B}">
      <dgm:prSet/>
      <dgm:spPr/>
      <dgm:t>
        <a:bodyPr/>
        <a:lstStyle/>
        <a:p>
          <a:r>
            <a:rPr lang="en-US"/>
            <a:t>Plant-based crops require 100-200% less water than livestock (Global Citizen)</a:t>
          </a:r>
        </a:p>
      </dgm:t>
    </dgm:pt>
    <dgm:pt modelId="{BC848DEB-6B0C-45F2-B050-993CD30FE74B}" type="parTrans" cxnId="{B7D27080-7BD1-473D-9358-25E38428785E}">
      <dgm:prSet/>
      <dgm:spPr/>
      <dgm:t>
        <a:bodyPr/>
        <a:lstStyle/>
        <a:p>
          <a:endParaRPr lang="en-US"/>
        </a:p>
      </dgm:t>
    </dgm:pt>
    <dgm:pt modelId="{2D483728-4039-4102-B9F4-0ACFB09255B3}" type="sibTrans" cxnId="{B7D27080-7BD1-473D-9358-25E38428785E}">
      <dgm:prSet/>
      <dgm:spPr/>
      <dgm:t>
        <a:bodyPr/>
        <a:lstStyle/>
        <a:p>
          <a:endParaRPr lang="en-US"/>
        </a:p>
      </dgm:t>
    </dgm:pt>
    <dgm:pt modelId="{536B2410-EFEC-4B51-AEE8-7B52ECDB41FC}">
      <dgm:prSet/>
      <dgm:spPr/>
      <dgm:t>
        <a:bodyPr/>
        <a:lstStyle/>
        <a:p>
          <a:r>
            <a:rPr lang="en-US"/>
            <a:t>Passed gas from cows produce methane, which is bad for the atmosphere </a:t>
          </a:r>
        </a:p>
      </dgm:t>
    </dgm:pt>
    <dgm:pt modelId="{A91D3ACC-F430-4E83-923C-35B6DF4960A3}" type="parTrans" cxnId="{E82A6554-7558-4DF3-87FF-7726879EA89C}">
      <dgm:prSet/>
      <dgm:spPr/>
      <dgm:t>
        <a:bodyPr/>
        <a:lstStyle/>
        <a:p>
          <a:endParaRPr lang="en-US"/>
        </a:p>
      </dgm:t>
    </dgm:pt>
    <dgm:pt modelId="{275E31ED-6DCF-429B-AFC4-6620A3EDEDA6}" type="sibTrans" cxnId="{E82A6554-7558-4DF3-87FF-7726879EA89C}">
      <dgm:prSet/>
      <dgm:spPr/>
      <dgm:t>
        <a:bodyPr/>
        <a:lstStyle/>
        <a:p>
          <a:endParaRPr lang="en-US"/>
        </a:p>
      </dgm:t>
    </dgm:pt>
    <dgm:pt modelId="{C0CB20D5-7618-43E1-8B60-E3AD26ECC468}">
      <dgm:prSet/>
      <dgm:spPr/>
      <dgm:t>
        <a:bodyPr/>
        <a:lstStyle/>
        <a:p>
          <a:r>
            <a:rPr lang="en-US"/>
            <a:t>Vegan diet preserve water: </a:t>
          </a:r>
        </a:p>
      </dgm:t>
    </dgm:pt>
    <dgm:pt modelId="{C5289251-FABC-45A1-92FD-AB7292504205}" type="parTrans" cxnId="{E06E0B6A-E7B0-4725-BDA5-F132571F8BCB}">
      <dgm:prSet/>
      <dgm:spPr/>
      <dgm:t>
        <a:bodyPr/>
        <a:lstStyle/>
        <a:p>
          <a:endParaRPr lang="en-US"/>
        </a:p>
      </dgm:t>
    </dgm:pt>
    <dgm:pt modelId="{A1B7FAA8-4926-44DA-BA43-D29E802A0B61}" type="sibTrans" cxnId="{E06E0B6A-E7B0-4725-BDA5-F132571F8BCB}">
      <dgm:prSet/>
      <dgm:spPr/>
      <dgm:t>
        <a:bodyPr/>
        <a:lstStyle/>
        <a:p>
          <a:endParaRPr lang="en-US"/>
        </a:p>
      </dgm:t>
    </dgm:pt>
    <dgm:pt modelId="{A9CD606E-EED4-4F19-9C2F-8970A219D31B}">
      <dgm:prSet/>
      <dgm:spPr/>
      <dgm:t>
        <a:bodyPr/>
        <a:lstStyle/>
        <a:p>
          <a:r>
            <a:rPr lang="en-US"/>
            <a:t>For crops to feed livestock </a:t>
          </a:r>
        </a:p>
      </dgm:t>
    </dgm:pt>
    <dgm:pt modelId="{CC57C819-4B15-4AB0-9887-1516672DB8BB}" type="parTrans" cxnId="{DB36B810-75E4-4CF3-86D6-B1F4A20004CF}">
      <dgm:prSet/>
      <dgm:spPr/>
      <dgm:t>
        <a:bodyPr/>
        <a:lstStyle/>
        <a:p>
          <a:endParaRPr lang="en-US"/>
        </a:p>
      </dgm:t>
    </dgm:pt>
    <dgm:pt modelId="{716334D8-58B1-4B96-821D-62FA78B4EE15}" type="sibTrans" cxnId="{DB36B810-75E4-4CF3-86D6-B1F4A20004CF}">
      <dgm:prSet/>
      <dgm:spPr/>
      <dgm:t>
        <a:bodyPr/>
        <a:lstStyle/>
        <a:p>
          <a:endParaRPr lang="en-US"/>
        </a:p>
      </dgm:t>
    </dgm:pt>
    <dgm:pt modelId="{A6C639D0-7A0D-4AD6-A313-88DCDCB7F17C}">
      <dgm:prSet/>
      <dgm:spPr/>
      <dgm:t>
        <a:bodyPr/>
        <a:lstStyle/>
        <a:p>
          <a:r>
            <a:rPr lang="en-US"/>
            <a:t>For the livestock themselves </a:t>
          </a:r>
        </a:p>
      </dgm:t>
    </dgm:pt>
    <dgm:pt modelId="{9BAFE667-C3DF-469A-BB8A-BBB9380F71F4}" type="parTrans" cxnId="{B610D21E-F833-476C-BF99-EEA9C93D12AA}">
      <dgm:prSet/>
      <dgm:spPr/>
      <dgm:t>
        <a:bodyPr/>
        <a:lstStyle/>
        <a:p>
          <a:endParaRPr lang="en-US"/>
        </a:p>
      </dgm:t>
    </dgm:pt>
    <dgm:pt modelId="{9124D6E2-515B-4C85-917D-58C272BAD65F}" type="sibTrans" cxnId="{B610D21E-F833-476C-BF99-EEA9C93D12AA}">
      <dgm:prSet/>
      <dgm:spPr/>
      <dgm:t>
        <a:bodyPr/>
        <a:lstStyle/>
        <a:p>
          <a:endParaRPr lang="en-US"/>
        </a:p>
      </dgm:t>
    </dgm:pt>
    <dgm:pt modelId="{B24A4EC2-1E3A-4D38-B81E-C928853D8C3F}">
      <dgm:prSet/>
      <dgm:spPr/>
      <dgm:t>
        <a:bodyPr/>
        <a:lstStyle/>
        <a:p>
          <a:r>
            <a:rPr lang="en-US"/>
            <a:t>Processing (cleaning/mixing)</a:t>
          </a:r>
        </a:p>
      </dgm:t>
    </dgm:pt>
    <dgm:pt modelId="{EA72A47F-E998-4A19-913F-CE708A173372}" type="parTrans" cxnId="{206C34B8-BCC1-4CE0-8DEC-84BBD064EE27}">
      <dgm:prSet/>
      <dgm:spPr/>
      <dgm:t>
        <a:bodyPr/>
        <a:lstStyle/>
        <a:p>
          <a:endParaRPr lang="en-US"/>
        </a:p>
      </dgm:t>
    </dgm:pt>
    <dgm:pt modelId="{FD18E24C-8A55-4691-9EE6-1AB79FECB74C}" type="sibTrans" cxnId="{206C34B8-BCC1-4CE0-8DEC-84BBD064EE27}">
      <dgm:prSet/>
      <dgm:spPr/>
      <dgm:t>
        <a:bodyPr/>
        <a:lstStyle/>
        <a:p>
          <a:endParaRPr lang="en-US"/>
        </a:p>
      </dgm:t>
    </dgm:pt>
    <dgm:pt modelId="{7C4E3CF5-64D1-4381-A40C-BFE670A46DF2}" type="pres">
      <dgm:prSet presAssocID="{E63B0B7D-59E2-40B1-9531-DA8853FF8986}" presName="linear" presStyleCnt="0">
        <dgm:presLayoutVars>
          <dgm:animLvl val="lvl"/>
          <dgm:resizeHandles val="exact"/>
        </dgm:presLayoutVars>
      </dgm:prSet>
      <dgm:spPr/>
    </dgm:pt>
    <dgm:pt modelId="{44E37EC7-0CE3-4CC0-8881-79BA3BCD9FC1}" type="pres">
      <dgm:prSet presAssocID="{F9CCFFB5-6864-42A9-B0B4-9D2A0B799900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C8D66272-EB4E-417C-9678-1A4A96326EF7}" type="pres">
      <dgm:prSet presAssocID="{C3A3D17D-B7B8-4C83-8481-A6D167A3760A}" presName="spacer" presStyleCnt="0"/>
      <dgm:spPr/>
    </dgm:pt>
    <dgm:pt modelId="{10F98E51-D02C-4E91-9B6D-956B2C3A139E}" type="pres">
      <dgm:prSet presAssocID="{6232D894-5E5A-4B05-96FB-263C7C08007B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BF4F83E4-17FD-42CD-99F3-8265C68F7DB8}" type="pres">
      <dgm:prSet presAssocID="{2D483728-4039-4102-B9F4-0ACFB09255B3}" presName="spacer" presStyleCnt="0"/>
      <dgm:spPr/>
    </dgm:pt>
    <dgm:pt modelId="{548461ED-C3B3-4A9D-B963-B29BDA66B3F4}" type="pres">
      <dgm:prSet presAssocID="{536B2410-EFEC-4B51-AEE8-7B52ECDB41FC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5C2E3805-4C15-4D31-BB4F-380241FC0F99}" type="pres">
      <dgm:prSet presAssocID="{275E31ED-6DCF-429B-AFC4-6620A3EDEDA6}" presName="spacer" presStyleCnt="0"/>
      <dgm:spPr/>
    </dgm:pt>
    <dgm:pt modelId="{0FE33CE8-2D22-4B3A-BC00-39B65E30C77D}" type="pres">
      <dgm:prSet presAssocID="{C0CB20D5-7618-43E1-8B60-E3AD26ECC468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502160C2-F315-4457-BE40-C94E6113C111}" type="pres">
      <dgm:prSet presAssocID="{C0CB20D5-7618-43E1-8B60-E3AD26ECC468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DB36B810-75E4-4CF3-86D6-B1F4A20004CF}" srcId="{C0CB20D5-7618-43E1-8B60-E3AD26ECC468}" destId="{A9CD606E-EED4-4F19-9C2F-8970A219D31B}" srcOrd="0" destOrd="0" parTransId="{CC57C819-4B15-4AB0-9887-1516672DB8BB}" sibTransId="{716334D8-58B1-4B96-821D-62FA78B4EE15}"/>
    <dgm:cxn modelId="{EB212914-78B6-4A92-964E-B1EBDA63DD1B}" type="presOf" srcId="{C0CB20D5-7618-43E1-8B60-E3AD26ECC468}" destId="{0FE33CE8-2D22-4B3A-BC00-39B65E30C77D}" srcOrd="0" destOrd="0" presId="urn:microsoft.com/office/officeart/2005/8/layout/vList2"/>
    <dgm:cxn modelId="{8AE2A516-23F6-4F2F-80F1-E300CBCFCEBF}" type="presOf" srcId="{F9CCFFB5-6864-42A9-B0B4-9D2A0B799900}" destId="{44E37EC7-0CE3-4CC0-8881-79BA3BCD9FC1}" srcOrd="0" destOrd="0" presId="urn:microsoft.com/office/officeart/2005/8/layout/vList2"/>
    <dgm:cxn modelId="{B610D21E-F833-476C-BF99-EEA9C93D12AA}" srcId="{C0CB20D5-7618-43E1-8B60-E3AD26ECC468}" destId="{A6C639D0-7A0D-4AD6-A313-88DCDCB7F17C}" srcOrd="1" destOrd="0" parTransId="{9BAFE667-C3DF-469A-BB8A-BBB9380F71F4}" sibTransId="{9124D6E2-515B-4C85-917D-58C272BAD65F}"/>
    <dgm:cxn modelId="{C977FB3E-3F8B-4265-B789-56F883D272A3}" type="presOf" srcId="{E63B0B7D-59E2-40B1-9531-DA8853FF8986}" destId="{7C4E3CF5-64D1-4381-A40C-BFE670A46DF2}" srcOrd="0" destOrd="0" presId="urn:microsoft.com/office/officeart/2005/8/layout/vList2"/>
    <dgm:cxn modelId="{E06E0B6A-E7B0-4725-BDA5-F132571F8BCB}" srcId="{E63B0B7D-59E2-40B1-9531-DA8853FF8986}" destId="{C0CB20D5-7618-43E1-8B60-E3AD26ECC468}" srcOrd="3" destOrd="0" parTransId="{C5289251-FABC-45A1-92FD-AB7292504205}" sibTransId="{A1B7FAA8-4926-44DA-BA43-D29E802A0B61}"/>
    <dgm:cxn modelId="{6905F44F-BC75-465B-A10C-FE18BF3C2CF1}" type="presOf" srcId="{6232D894-5E5A-4B05-96FB-263C7C08007B}" destId="{10F98E51-D02C-4E91-9B6D-956B2C3A139E}" srcOrd="0" destOrd="0" presId="urn:microsoft.com/office/officeart/2005/8/layout/vList2"/>
    <dgm:cxn modelId="{18420772-00CF-4E8D-B1D0-627A592E6C0E}" type="presOf" srcId="{A9CD606E-EED4-4F19-9C2F-8970A219D31B}" destId="{502160C2-F315-4457-BE40-C94E6113C111}" srcOrd="0" destOrd="0" presId="urn:microsoft.com/office/officeart/2005/8/layout/vList2"/>
    <dgm:cxn modelId="{E82A6554-7558-4DF3-87FF-7726879EA89C}" srcId="{E63B0B7D-59E2-40B1-9531-DA8853FF8986}" destId="{536B2410-EFEC-4B51-AEE8-7B52ECDB41FC}" srcOrd="2" destOrd="0" parTransId="{A91D3ACC-F430-4E83-923C-35B6DF4960A3}" sibTransId="{275E31ED-6DCF-429B-AFC4-6620A3EDEDA6}"/>
    <dgm:cxn modelId="{B7D27080-7BD1-473D-9358-25E38428785E}" srcId="{E63B0B7D-59E2-40B1-9531-DA8853FF8986}" destId="{6232D894-5E5A-4B05-96FB-263C7C08007B}" srcOrd="1" destOrd="0" parTransId="{BC848DEB-6B0C-45F2-B050-993CD30FE74B}" sibTransId="{2D483728-4039-4102-B9F4-0ACFB09255B3}"/>
    <dgm:cxn modelId="{206C34B8-BCC1-4CE0-8DEC-84BBD064EE27}" srcId="{C0CB20D5-7618-43E1-8B60-E3AD26ECC468}" destId="{B24A4EC2-1E3A-4D38-B81E-C928853D8C3F}" srcOrd="2" destOrd="0" parTransId="{EA72A47F-E998-4A19-913F-CE708A173372}" sibTransId="{FD18E24C-8A55-4691-9EE6-1AB79FECB74C}"/>
    <dgm:cxn modelId="{7920F5D9-F7FB-4E00-BFAC-1CA6E7543E66}" type="presOf" srcId="{B24A4EC2-1E3A-4D38-B81E-C928853D8C3F}" destId="{502160C2-F315-4457-BE40-C94E6113C111}" srcOrd="0" destOrd="2" presId="urn:microsoft.com/office/officeart/2005/8/layout/vList2"/>
    <dgm:cxn modelId="{1DA086DD-F72A-404F-B920-FFE4761585F4}" srcId="{E63B0B7D-59E2-40B1-9531-DA8853FF8986}" destId="{F9CCFFB5-6864-42A9-B0B4-9D2A0B799900}" srcOrd="0" destOrd="0" parTransId="{24276177-1BB0-4B96-8607-BA21C8897861}" sibTransId="{C3A3D17D-B7B8-4C83-8481-A6D167A3760A}"/>
    <dgm:cxn modelId="{59F50CF8-556B-4162-8795-173F82D88869}" type="presOf" srcId="{536B2410-EFEC-4B51-AEE8-7B52ECDB41FC}" destId="{548461ED-C3B3-4A9D-B963-B29BDA66B3F4}" srcOrd="0" destOrd="0" presId="urn:microsoft.com/office/officeart/2005/8/layout/vList2"/>
    <dgm:cxn modelId="{A9845FF9-A342-4520-82E0-0A5A47297C44}" type="presOf" srcId="{A6C639D0-7A0D-4AD6-A313-88DCDCB7F17C}" destId="{502160C2-F315-4457-BE40-C94E6113C111}" srcOrd="0" destOrd="1" presId="urn:microsoft.com/office/officeart/2005/8/layout/vList2"/>
    <dgm:cxn modelId="{3B698059-A23C-451E-B99B-6ADA75ACF0B5}" type="presParOf" srcId="{7C4E3CF5-64D1-4381-A40C-BFE670A46DF2}" destId="{44E37EC7-0CE3-4CC0-8881-79BA3BCD9FC1}" srcOrd="0" destOrd="0" presId="urn:microsoft.com/office/officeart/2005/8/layout/vList2"/>
    <dgm:cxn modelId="{E5B28473-FFC5-4CCF-A4D5-15CEEE367F57}" type="presParOf" srcId="{7C4E3CF5-64D1-4381-A40C-BFE670A46DF2}" destId="{C8D66272-EB4E-417C-9678-1A4A96326EF7}" srcOrd="1" destOrd="0" presId="urn:microsoft.com/office/officeart/2005/8/layout/vList2"/>
    <dgm:cxn modelId="{84CE10D5-2D37-419F-B5E3-3116717DD4E1}" type="presParOf" srcId="{7C4E3CF5-64D1-4381-A40C-BFE670A46DF2}" destId="{10F98E51-D02C-4E91-9B6D-956B2C3A139E}" srcOrd="2" destOrd="0" presId="urn:microsoft.com/office/officeart/2005/8/layout/vList2"/>
    <dgm:cxn modelId="{442A8E89-6084-4363-ABE4-F430EE3E663A}" type="presParOf" srcId="{7C4E3CF5-64D1-4381-A40C-BFE670A46DF2}" destId="{BF4F83E4-17FD-42CD-99F3-8265C68F7DB8}" srcOrd="3" destOrd="0" presId="urn:microsoft.com/office/officeart/2005/8/layout/vList2"/>
    <dgm:cxn modelId="{FBD93662-C8DD-4CA6-8861-A64C175114C8}" type="presParOf" srcId="{7C4E3CF5-64D1-4381-A40C-BFE670A46DF2}" destId="{548461ED-C3B3-4A9D-B963-B29BDA66B3F4}" srcOrd="4" destOrd="0" presId="urn:microsoft.com/office/officeart/2005/8/layout/vList2"/>
    <dgm:cxn modelId="{9AE2FEB7-D01D-4AF2-AFA3-D21563E76EF9}" type="presParOf" srcId="{7C4E3CF5-64D1-4381-A40C-BFE670A46DF2}" destId="{5C2E3805-4C15-4D31-BB4F-380241FC0F99}" srcOrd="5" destOrd="0" presId="urn:microsoft.com/office/officeart/2005/8/layout/vList2"/>
    <dgm:cxn modelId="{AAC98175-2D72-4D0E-BCD2-F555BCF788B6}" type="presParOf" srcId="{7C4E3CF5-64D1-4381-A40C-BFE670A46DF2}" destId="{0FE33CE8-2D22-4B3A-BC00-39B65E30C77D}" srcOrd="6" destOrd="0" presId="urn:microsoft.com/office/officeart/2005/8/layout/vList2"/>
    <dgm:cxn modelId="{F998D749-5D04-4BE0-B751-398E8652C13C}" type="presParOf" srcId="{7C4E3CF5-64D1-4381-A40C-BFE670A46DF2}" destId="{502160C2-F315-4457-BE40-C94E6113C111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E37EC7-0CE3-4CC0-8881-79BA3BCD9FC1}">
      <dsp:nvSpPr>
        <dsp:cNvPr id="0" name=""/>
        <dsp:cNvSpPr/>
      </dsp:nvSpPr>
      <dsp:spPr>
        <a:xfrm>
          <a:off x="0" y="60870"/>
          <a:ext cx="6628804" cy="92663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A single 1/3lb. of meat requires 660 gallons of water to produce (Sun Basket) </a:t>
          </a:r>
        </a:p>
      </dsp:txBody>
      <dsp:txXfrm>
        <a:off x="45235" y="106105"/>
        <a:ext cx="6538334" cy="836169"/>
      </dsp:txXfrm>
    </dsp:sp>
    <dsp:sp modelId="{10F98E51-D02C-4E91-9B6D-956B2C3A139E}">
      <dsp:nvSpPr>
        <dsp:cNvPr id="0" name=""/>
        <dsp:cNvSpPr/>
      </dsp:nvSpPr>
      <dsp:spPr>
        <a:xfrm>
          <a:off x="0" y="1056630"/>
          <a:ext cx="6628804" cy="926639"/>
        </a:xfrm>
        <a:prstGeom prst="roundRect">
          <a:avLst/>
        </a:prstGeom>
        <a:gradFill rotWithShape="0">
          <a:gsLst>
            <a:gs pos="0">
              <a:schemeClr val="accent2">
                <a:hueOff val="-988095"/>
                <a:satOff val="4733"/>
                <a:lumOff val="4379"/>
                <a:alphaOff val="0"/>
                <a:tint val="96000"/>
                <a:lumMod val="100000"/>
              </a:schemeClr>
            </a:gs>
            <a:gs pos="78000">
              <a:schemeClr val="accent2">
                <a:hueOff val="-988095"/>
                <a:satOff val="4733"/>
                <a:lumOff val="4379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Plant-based crops require 100-200% less water than livestock (Global Citizen)</a:t>
          </a:r>
        </a:p>
      </dsp:txBody>
      <dsp:txXfrm>
        <a:off x="45235" y="1101865"/>
        <a:ext cx="6538334" cy="836169"/>
      </dsp:txXfrm>
    </dsp:sp>
    <dsp:sp modelId="{548461ED-C3B3-4A9D-B963-B29BDA66B3F4}">
      <dsp:nvSpPr>
        <dsp:cNvPr id="0" name=""/>
        <dsp:cNvSpPr/>
      </dsp:nvSpPr>
      <dsp:spPr>
        <a:xfrm>
          <a:off x="0" y="2052390"/>
          <a:ext cx="6628804" cy="926639"/>
        </a:xfrm>
        <a:prstGeom prst="roundRect">
          <a:avLst/>
        </a:prstGeom>
        <a:gradFill rotWithShape="0">
          <a:gsLst>
            <a:gs pos="0">
              <a:schemeClr val="accent2">
                <a:hueOff val="-1976191"/>
                <a:satOff val="9467"/>
                <a:lumOff val="8758"/>
                <a:alphaOff val="0"/>
                <a:tint val="96000"/>
                <a:lumMod val="100000"/>
              </a:schemeClr>
            </a:gs>
            <a:gs pos="78000">
              <a:schemeClr val="accent2">
                <a:hueOff val="-1976191"/>
                <a:satOff val="9467"/>
                <a:lumOff val="8758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Passed gas from cows produce methane, which is bad for the atmosphere </a:t>
          </a:r>
        </a:p>
      </dsp:txBody>
      <dsp:txXfrm>
        <a:off x="45235" y="2097625"/>
        <a:ext cx="6538334" cy="836169"/>
      </dsp:txXfrm>
    </dsp:sp>
    <dsp:sp modelId="{0FE33CE8-2D22-4B3A-BC00-39B65E30C77D}">
      <dsp:nvSpPr>
        <dsp:cNvPr id="0" name=""/>
        <dsp:cNvSpPr/>
      </dsp:nvSpPr>
      <dsp:spPr>
        <a:xfrm>
          <a:off x="0" y="3048150"/>
          <a:ext cx="6628804" cy="926639"/>
        </a:xfrm>
        <a:prstGeom prst="roundRect">
          <a:avLst/>
        </a:prstGeom>
        <a:gradFill rotWithShape="0">
          <a:gsLst>
            <a:gs pos="0">
              <a:schemeClr val="accent2">
                <a:hueOff val="-2964286"/>
                <a:satOff val="14200"/>
                <a:lumOff val="13137"/>
                <a:alphaOff val="0"/>
                <a:tint val="96000"/>
                <a:lumMod val="100000"/>
              </a:schemeClr>
            </a:gs>
            <a:gs pos="78000">
              <a:schemeClr val="accent2">
                <a:hueOff val="-2964286"/>
                <a:satOff val="14200"/>
                <a:lumOff val="13137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Vegan diet preserve water: </a:t>
          </a:r>
        </a:p>
      </dsp:txBody>
      <dsp:txXfrm>
        <a:off x="45235" y="3093385"/>
        <a:ext cx="6538334" cy="836169"/>
      </dsp:txXfrm>
    </dsp:sp>
    <dsp:sp modelId="{502160C2-F315-4457-BE40-C94E6113C111}">
      <dsp:nvSpPr>
        <dsp:cNvPr id="0" name=""/>
        <dsp:cNvSpPr/>
      </dsp:nvSpPr>
      <dsp:spPr>
        <a:xfrm>
          <a:off x="0" y="3974790"/>
          <a:ext cx="6628804" cy="943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0465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900" kern="1200"/>
            <a:t>For crops to feed livestock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900" kern="1200"/>
            <a:t>For the livestock themselves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900" kern="1200"/>
            <a:t>Processing (cleaning/mixing)</a:t>
          </a:r>
        </a:p>
      </dsp:txBody>
      <dsp:txXfrm>
        <a:off x="0" y="3974790"/>
        <a:ext cx="6628804" cy="9439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E19A-3974-4055-BFAA-CBF3D5BF81A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9A313-8FB3-4864-A1EB-51EB9F822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530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E19A-3974-4055-BFAA-CBF3D5BF81A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9A313-8FB3-4864-A1EB-51EB9F822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468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E19A-3974-4055-BFAA-CBF3D5BF81A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9A313-8FB3-4864-A1EB-51EB9F822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688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E19A-3974-4055-BFAA-CBF3D5BF81A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9A313-8FB3-4864-A1EB-51EB9F822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551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E19A-3974-4055-BFAA-CBF3D5BF81A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9A313-8FB3-4864-A1EB-51EB9F822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05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E19A-3974-4055-BFAA-CBF3D5BF81A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9A313-8FB3-4864-A1EB-51EB9F822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491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E19A-3974-4055-BFAA-CBF3D5BF81A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9A313-8FB3-4864-A1EB-51EB9F822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428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E19A-3974-4055-BFAA-CBF3D5BF81A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9A313-8FB3-4864-A1EB-51EB9F822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324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E19A-3974-4055-BFAA-CBF3D5BF81A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9A313-8FB3-4864-A1EB-51EB9F822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86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E19A-3974-4055-BFAA-CBF3D5BF81A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9A313-8FB3-4864-A1EB-51EB9F822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678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E19A-3974-4055-BFAA-CBF3D5BF81A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9A313-8FB3-4864-A1EB-51EB9F822C30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47699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E19A-3974-4055-BFAA-CBF3D5BF81A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9A313-8FB3-4864-A1EB-51EB9F822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1424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E19A-3974-4055-BFAA-CBF3D5BF81A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9A313-8FB3-4864-A1EB-51EB9F822C30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18728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E19A-3974-4055-BFAA-CBF3D5BF81A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9A313-8FB3-4864-A1EB-51EB9F822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0598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E19A-3974-4055-BFAA-CBF3D5BF81A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9A313-8FB3-4864-A1EB-51EB9F822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294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E19A-3974-4055-BFAA-CBF3D5BF81A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9A313-8FB3-4864-A1EB-51EB9F822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730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6E19A-3974-4055-BFAA-CBF3D5BF81A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9F9A313-8FB3-4864-A1EB-51EB9F822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246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5FBC6-7119-4E03-8784-86134FB074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4337" y="1265315"/>
            <a:ext cx="4850384" cy="3113645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The Vegan Diet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3EF87A-C008-4EC9-8354-6B312F428E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74336" y="4514446"/>
            <a:ext cx="4299666" cy="871042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By: Jake Fortner</a:t>
            </a:r>
          </a:p>
        </p:txBody>
      </p:sp>
      <p:sp>
        <p:nvSpPr>
          <p:cNvPr id="9" name="Isosceles Triangle 11">
            <a:extLst>
              <a:ext uri="{FF2B5EF4-FFF2-40B4-BE49-F238E27FC236}">
                <a16:creationId xmlns:a16="http://schemas.microsoft.com/office/drawing/2014/main" id="{5A7802B6-FF37-40CF-A7E2-6F2A0D9A9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4" y="1270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7" name="Graphic 6" descr="Fork and knife">
            <a:extLst>
              <a:ext uri="{FF2B5EF4-FFF2-40B4-BE49-F238E27FC236}">
                <a16:creationId xmlns:a16="http://schemas.microsoft.com/office/drawing/2014/main" id="{6575165B-1C23-4623-91CF-9224B91F63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8604" y="1550139"/>
            <a:ext cx="3765692" cy="376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468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8" name="Group 191">
            <a:extLst>
              <a:ext uri="{FF2B5EF4-FFF2-40B4-BE49-F238E27FC236}">
                <a16:creationId xmlns:a16="http://schemas.microsoft.com/office/drawing/2014/main" id="{10BE40E3-5550-4CDD-B4FD-387C33EBF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71A6B738-E50C-4653-B343-B9D6A5EA2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498768D6-B28C-40A3-B381-39306F5816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5" name="Rectangle 23">
              <a:extLst>
                <a:ext uri="{FF2B5EF4-FFF2-40B4-BE49-F238E27FC236}">
                  <a16:creationId xmlns:a16="http://schemas.microsoft.com/office/drawing/2014/main" id="{B27C15B9-7795-4321-AB30-DF1DEF65C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6" name="Rectangle 25">
              <a:extLst>
                <a:ext uri="{FF2B5EF4-FFF2-40B4-BE49-F238E27FC236}">
                  <a16:creationId xmlns:a16="http://schemas.microsoft.com/office/drawing/2014/main" id="{578EC957-1F3F-4C00-B023-C8725C217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7" name="Isosceles Triangle 196">
              <a:extLst>
                <a:ext uri="{FF2B5EF4-FFF2-40B4-BE49-F238E27FC236}">
                  <a16:creationId xmlns:a16="http://schemas.microsoft.com/office/drawing/2014/main" id="{3D642632-BBD5-46D6-A91D-9B2BF6821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8" name="Rectangle 27">
              <a:extLst>
                <a:ext uri="{FF2B5EF4-FFF2-40B4-BE49-F238E27FC236}">
                  <a16:creationId xmlns:a16="http://schemas.microsoft.com/office/drawing/2014/main" id="{BF9D518D-AFF5-4DE2-AEE2-0EC15479A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9" name="Rectangle 28">
              <a:extLst>
                <a:ext uri="{FF2B5EF4-FFF2-40B4-BE49-F238E27FC236}">
                  <a16:creationId xmlns:a16="http://schemas.microsoft.com/office/drawing/2014/main" id="{14EF979B-B00D-460C-BD56-7EEAFB7E0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0" name="Rectangle 29">
              <a:extLst>
                <a:ext uri="{FF2B5EF4-FFF2-40B4-BE49-F238E27FC236}">
                  <a16:creationId xmlns:a16="http://schemas.microsoft.com/office/drawing/2014/main" id="{3E40F9A1-6B82-400F-9397-26D1D36F1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1" name="Isosceles Triangle 200">
              <a:extLst>
                <a:ext uri="{FF2B5EF4-FFF2-40B4-BE49-F238E27FC236}">
                  <a16:creationId xmlns:a16="http://schemas.microsoft.com/office/drawing/2014/main" id="{2EF7DDF1-FF86-4CA4-B08B-8939557EBD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2" name="Isosceles Triangle 201">
              <a:extLst>
                <a:ext uri="{FF2B5EF4-FFF2-40B4-BE49-F238E27FC236}">
                  <a16:creationId xmlns:a16="http://schemas.microsoft.com/office/drawing/2014/main" id="{6D7C1F89-72B2-4FDC-B9E2-04F52D5C5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9AF608E-98D5-486D-B93A-F3AF62D0B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Animals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1E32C9-B6F5-4787-8055-2A5F0639A7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9563" y="2160589"/>
            <a:ext cx="4064439" cy="388077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Save the animals </a:t>
            </a:r>
          </a:p>
          <a:p>
            <a:r>
              <a:rPr lang="en-US"/>
              <a:t>Reduce animal cruelty and brutality</a:t>
            </a:r>
          </a:p>
          <a:p>
            <a:pPr lvl="1"/>
            <a:r>
              <a:rPr lang="en-US"/>
              <a:t>Cage holding </a:t>
            </a:r>
          </a:p>
          <a:p>
            <a:pPr lvl="1"/>
            <a:r>
              <a:rPr lang="en-US"/>
              <a:t>Stressed living conditions </a:t>
            </a:r>
          </a:p>
          <a:p>
            <a:pPr lvl="1"/>
            <a:r>
              <a:rPr lang="en-US"/>
              <a:t>Separated families </a:t>
            </a:r>
          </a:p>
          <a:p>
            <a:endParaRPr lang="en-US" dirty="0"/>
          </a:p>
        </p:txBody>
      </p:sp>
      <p:pic>
        <p:nvPicPr>
          <p:cNvPr id="5124" name="Picture 4" descr="Image result for farm animal">
            <a:extLst>
              <a:ext uri="{FF2B5EF4-FFF2-40B4-BE49-F238E27FC236}">
                <a16:creationId xmlns:a16="http://schemas.microsoft.com/office/drawing/2014/main" id="{D0C04362-ACAA-4E7D-8E6E-C9E792E9E7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4660"/>
          <a:stretch/>
        </p:blipFill>
        <p:spPr bwMode="auto">
          <a:xfrm>
            <a:off x="20" y="-1"/>
            <a:ext cx="5394940" cy="6858001"/>
          </a:xfrm>
          <a:custGeom>
            <a:avLst/>
            <a:gdLst>
              <a:gd name="connsiteX0" fmla="*/ 842596 w 5394960"/>
              <a:gd name="connsiteY0" fmla="*/ 0 h 6858000"/>
              <a:gd name="connsiteX1" fmla="*/ 5394960 w 5394960"/>
              <a:gd name="connsiteY1" fmla="*/ 0 h 6858000"/>
              <a:gd name="connsiteX2" fmla="*/ 5394960 w 5394960"/>
              <a:gd name="connsiteY2" fmla="*/ 21851 h 6858000"/>
              <a:gd name="connsiteX3" fmla="*/ 4365943 w 5394960"/>
              <a:gd name="connsiteY3" fmla="*/ 6858000 h 6858000"/>
              <a:gd name="connsiteX4" fmla="*/ 0 w 5394960"/>
              <a:gd name="connsiteY4" fmla="*/ 6858000 h 6858000"/>
              <a:gd name="connsiteX5" fmla="*/ 0 w 5394960"/>
              <a:gd name="connsiteY5" fmla="*/ 566615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9" name="Isosceles Triangle 202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61347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99850-D575-4464-A856-75F654228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12800"/>
          </a:xfrm>
        </p:spPr>
        <p:txBody>
          <a:bodyPr/>
          <a:lstStyle/>
          <a:p>
            <a:r>
              <a:rPr lang="en-US" dirty="0"/>
              <a:t>Health Benefits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438F1-FD14-4C31-B1E0-304624E112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5" y="2485709"/>
            <a:ext cx="3356186" cy="2411411"/>
          </a:xfrm>
        </p:spPr>
        <p:txBody>
          <a:bodyPr/>
          <a:lstStyle/>
          <a:p>
            <a:r>
              <a:rPr lang="en-US" b="1" dirty="0"/>
              <a:t>Decreases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Heart Disease </a:t>
            </a:r>
          </a:p>
          <a:p>
            <a:pPr lvl="1"/>
            <a:r>
              <a:rPr lang="en-US" dirty="0"/>
              <a:t>Cardiometabolic disease</a:t>
            </a:r>
          </a:p>
          <a:p>
            <a:pPr lvl="2"/>
            <a:r>
              <a:rPr lang="en-US" dirty="0"/>
              <a:t>Type II diabetes </a:t>
            </a:r>
          </a:p>
          <a:p>
            <a:pPr lvl="2"/>
            <a:r>
              <a:rPr lang="en-US" dirty="0"/>
              <a:t>NAFLD   </a:t>
            </a:r>
          </a:p>
          <a:p>
            <a:pPr lvl="1"/>
            <a:r>
              <a:rPr lang="en-US" dirty="0"/>
              <a:t>Cancer </a:t>
            </a:r>
          </a:p>
          <a:p>
            <a:pPr lvl="1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E4729B-E41D-4C2C-A52A-E465437CE8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41328" y="2485709"/>
            <a:ext cx="2499552" cy="2336720"/>
          </a:xfrm>
        </p:spPr>
        <p:txBody>
          <a:bodyPr/>
          <a:lstStyle/>
          <a:p>
            <a:r>
              <a:rPr lang="en-US" b="1" dirty="0"/>
              <a:t>Increases </a:t>
            </a:r>
          </a:p>
          <a:p>
            <a:pPr lvl="1"/>
            <a:r>
              <a:rPr lang="en-US" dirty="0"/>
              <a:t>Weight loss </a:t>
            </a:r>
          </a:p>
          <a:p>
            <a:pPr lvl="1"/>
            <a:r>
              <a:rPr lang="en-US" dirty="0"/>
              <a:t>Energy </a:t>
            </a:r>
          </a:p>
          <a:p>
            <a:pPr lvl="1"/>
            <a:r>
              <a:rPr lang="en-US" dirty="0"/>
              <a:t>Longevity 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EF6FB3-4BC4-45FA-99F9-9CA45F8F3D5E}"/>
              </a:ext>
            </a:extLst>
          </p:cNvPr>
          <p:cNvSpPr txBox="1"/>
          <p:nvPr/>
        </p:nvSpPr>
        <p:spPr>
          <a:xfrm>
            <a:off x="772160" y="1666240"/>
            <a:ext cx="817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diet low in fat, with no cholesterol, and rich in fiber leads to…</a:t>
            </a:r>
          </a:p>
        </p:txBody>
      </p:sp>
      <p:pic>
        <p:nvPicPr>
          <p:cNvPr id="3074" name="Picture 2" descr="Image result for local vegan banner">
            <a:extLst>
              <a:ext uri="{FF2B5EF4-FFF2-40B4-BE49-F238E27FC236}">
                <a16:creationId xmlns:a16="http://schemas.microsoft.com/office/drawing/2014/main" id="{4ADA7250-E7ED-4BB0-97BF-6A8AD0301B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45" t="16740" r="19933" b="14666"/>
          <a:stretch/>
        </p:blipFill>
        <p:spPr bwMode="auto">
          <a:xfrm>
            <a:off x="6878633" y="2391173"/>
            <a:ext cx="3966497" cy="33390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647370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EA4CEA-267C-4126-8F09-27E8967FC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81" y="1382486"/>
            <a:ext cx="3547581" cy="4093028"/>
          </a:xfrm>
        </p:spPr>
        <p:txBody>
          <a:bodyPr anchor="ctr">
            <a:normAutofit/>
          </a:bodyPr>
          <a:lstStyle/>
          <a:p>
            <a:r>
              <a:rPr lang="en-US" sz="4400"/>
              <a:t>Carbon Footprint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A507480-2E57-4B26-8167-F17A85BCA0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5155670"/>
              </p:ext>
            </p:extLst>
          </p:nvPr>
        </p:nvGraphicFramePr>
        <p:xfrm>
          <a:off x="4916553" y="944563"/>
          <a:ext cx="6628804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6317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E3C06-4038-4835-A20A-212F22706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Beyond Meat/Gardein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B926F2-D6CF-447F-8C3A-3AC2DD7038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1754189"/>
            <a:ext cx="4184035" cy="3880772"/>
          </a:xfrm>
        </p:spPr>
        <p:txBody>
          <a:bodyPr>
            <a:normAutofit/>
          </a:bodyPr>
          <a:lstStyle/>
          <a:p>
            <a:r>
              <a:rPr lang="en-US" dirty="0"/>
              <a:t>Beef/Chorizo Crumbles </a:t>
            </a:r>
          </a:p>
          <a:p>
            <a:r>
              <a:rPr lang="en-US" dirty="0"/>
              <a:t>Burgers </a:t>
            </a:r>
          </a:p>
          <a:p>
            <a:r>
              <a:rPr lang="en-US" dirty="0"/>
              <a:t>Sausage </a:t>
            </a:r>
          </a:p>
          <a:p>
            <a:r>
              <a:rPr lang="en-US" dirty="0"/>
              <a:t>Turkey Cutlets </a:t>
            </a:r>
          </a:p>
          <a:p>
            <a:r>
              <a:rPr lang="en-US" dirty="0"/>
              <a:t>Beef Tips </a:t>
            </a:r>
          </a:p>
          <a:p>
            <a:r>
              <a:rPr lang="en-US" dirty="0"/>
              <a:t>Fish Sticks </a:t>
            </a:r>
          </a:p>
          <a:p>
            <a:r>
              <a:rPr lang="en-US" dirty="0"/>
              <a:t>Shrimp </a:t>
            </a:r>
          </a:p>
          <a:p>
            <a:r>
              <a:rPr lang="en-US" dirty="0"/>
              <a:t>Crab Cakes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157CA4-4F34-4664-A166-3679178928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04264" y="1754188"/>
            <a:ext cx="4184034" cy="3880773"/>
          </a:xfrm>
        </p:spPr>
        <p:txBody>
          <a:bodyPr/>
          <a:lstStyle/>
          <a:p>
            <a:r>
              <a:rPr lang="en-US" dirty="0"/>
              <a:t>Crispy Tenders </a:t>
            </a:r>
          </a:p>
          <a:p>
            <a:r>
              <a:rPr lang="en-US" dirty="0"/>
              <a:t>Chick’n Patties </a:t>
            </a:r>
          </a:p>
          <a:p>
            <a:r>
              <a:rPr lang="en-US" dirty="0"/>
              <a:t>Tuna-less salad </a:t>
            </a:r>
          </a:p>
          <a:p>
            <a:r>
              <a:rPr lang="en-US" dirty="0"/>
              <a:t>Egg-less salad </a:t>
            </a:r>
          </a:p>
          <a:p>
            <a:r>
              <a:rPr lang="en-US" dirty="0"/>
              <a:t>Taquitos </a:t>
            </a:r>
          </a:p>
          <a:p>
            <a:pPr marL="0" indent="0">
              <a:buNone/>
            </a:pPr>
            <a:r>
              <a:rPr lang="en-US" dirty="0"/>
              <a:t>… AND MORE!</a:t>
            </a:r>
          </a:p>
        </p:txBody>
      </p:sp>
      <p:pic>
        <p:nvPicPr>
          <p:cNvPr id="6" name="Picture 5" descr="A close up of a sandwich&#10;&#10;Description generated with very high confidence">
            <a:extLst>
              <a:ext uri="{FF2B5EF4-FFF2-40B4-BE49-F238E27FC236}">
                <a16:creationId xmlns:a16="http://schemas.microsoft.com/office/drawing/2014/main" id="{52A2319E-1098-4A50-8291-ACD356482B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720" y="1264921"/>
            <a:ext cx="3916680" cy="39166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52555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D4A72-1788-4AF4-BC96-2E2E1897A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Accidently Vegan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3A1EE-9A01-43DF-ACE2-66E54A2CDF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1573" y="1628777"/>
            <a:ext cx="4184035" cy="3880772"/>
          </a:xfrm>
        </p:spPr>
        <p:txBody>
          <a:bodyPr>
            <a:normAutofit fontScale="25000" lnSpcReduction="20000"/>
          </a:bodyPr>
          <a:lstStyle/>
          <a:p>
            <a:r>
              <a:rPr lang="en-US" sz="6800" dirty="0"/>
              <a:t>Oreo’s </a:t>
            </a:r>
          </a:p>
          <a:p>
            <a:r>
              <a:rPr lang="en-US" sz="6800" dirty="0"/>
              <a:t>Pop Tarts </a:t>
            </a:r>
          </a:p>
          <a:p>
            <a:r>
              <a:rPr lang="en-US" sz="6800" dirty="0"/>
              <a:t>Jell-O</a:t>
            </a:r>
          </a:p>
          <a:p>
            <a:r>
              <a:rPr lang="en-US" sz="6800" dirty="0"/>
              <a:t>Most Sugar Based Candies (Sour Patch, Air Heads, Etc.) </a:t>
            </a:r>
          </a:p>
          <a:p>
            <a:r>
              <a:rPr lang="en-US" sz="6800" dirty="0"/>
              <a:t>Fritos </a:t>
            </a:r>
          </a:p>
          <a:p>
            <a:r>
              <a:rPr lang="en-US" sz="6800" dirty="0"/>
              <a:t>Doritos (Spicy Sweet Chili and Blazin’)</a:t>
            </a:r>
          </a:p>
          <a:p>
            <a:r>
              <a:rPr lang="en-US" sz="6800" dirty="0"/>
              <a:t>Pringles</a:t>
            </a:r>
          </a:p>
          <a:p>
            <a:r>
              <a:rPr lang="en-US" sz="6800" dirty="0"/>
              <a:t>Ritz Crackers</a:t>
            </a:r>
          </a:p>
          <a:p>
            <a:r>
              <a:rPr lang="en-US" sz="6800" dirty="0"/>
              <a:t>Wheat Thins</a:t>
            </a:r>
          </a:p>
          <a:p>
            <a:r>
              <a:rPr lang="en-US" sz="6800" dirty="0"/>
              <a:t>Nature Valley Crunch Bars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7F6ADA-F7BE-4080-A674-DFEA7DC593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09250" y="1628777"/>
            <a:ext cx="4184034" cy="1601215"/>
          </a:xfrm>
        </p:spPr>
        <p:txBody>
          <a:bodyPr>
            <a:noAutofit/>
          </a:bodyPr>
          <a:lstStyle/>
          <a:p>
            <a:r>
              <a:rPr lang="en-US" sz="1700" dirty="0"/>
              <a:t>Potato based sides (Hash Brown, French Fries, Tater Tots, Etc.)</a:t>
            </a:r>
          </a:p>
          <a:p>
            <a:r>
              <a:rPr lang="en-US" sz="1700" dirty="0"/>
              <a:t>Cliff Bars</a:t>
            </a:r>
          </a:p>
          <a:p>
            <a:r>
              <a:rPr lang="en-US" sz="1700" dirty="0"/>
              <a:t>Nutter Butter</a:t>
            </a:r>
          </a:p>
          <a:p>
            <a:r>
              <a:rPr lang="en-US" dirty="0"/>
              <a:t>Chocolate (60% cacao or more)</a:t>
            </a:r>
          </a:p>
          <a:p>
            <a:r>
              <a:rPr lang="en-US" dirty="0"/>
              <a:t>Duncan Hines (Frosting and Cake Mixes)</a:t>
            </a:r>
          </a:p>
          <a:p>
            <a:r>
              <a:rPr lang="en-US" dirty="0"/>
              <a:t>Bac-O’s (Bacon Bits)</a:t>
            </a:r>
          </a:p>
          <a:p>
            <a:r>
              <a:rPr lang="en-US" dirty="0"/>
              <a:t>Snyder's Pretzels (excluding onion and honey mustard)</a:t>
            </a:r>
          </a:p>
          <a:p>
            <a:endParaRPr lang="en-US" sz="1700" dirty="0"/>
          </a:p>
          <a:p>
            <a:endParaRPr lang="en-US" sz="1700" dirty="0"/>
          </a:p>
          <a:p>
            <a:endParaRPr lang="en-US" sz="1700" dirty="0"/>
          </a:p>
          <a:p>
            <a:endParaRPr lang="en-US" sz="1700" dirty="0"/>
          </a:p>
          <a:p>
            <a:endParaRPr lang="en-US" sz="1700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566F0070-FA5D-427E-86AC-BE73734E49C1}"/>
              </a:ext>
            </a:extLst>
          </p:cNvPr>
          <p:cNvSpPr txBox="1">
            <a:spLocks/>
          </p:cNvSpPr>
          <p:nvPr/>
        </p:nvSpPr>
        <p:spPr>
          <a:xfrm>
            <a:off x="8087170" y="1628777"/>
            <a:ext cx="4184034" cy="22828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00" dirty="0"/>
          </a:p>
          <a:p>
            <a:endParaRPr lang="en-US" sz="1700" dirty="0"/>
          </a:p>
          <a:p>
            <a:endParaRPr lang="en-US" sz="1700" dirty="0"/>
          </a:p>
          <a:p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3262779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table topped with lots of fresh fruits and vegetables&#10;&#10;Description generated with very high confidence">
            <a:extLst>
              <a:ext uri="{FF2B5EF4-FFF2-40B4-BE49-F238E27FC236}">
                <a16:creationId xmlns:a16="http://schemas.microsoft.com/office/drawing/2014/main" id="{7E041ED6-25D0-4560-9C84-55963CCC1E7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5" b="5300"/>
          <a:stretch/>
        </p:blipFill>
        <p:spPr>
          <a:xfrm>
            <a:off x="5191759" y="2877236"/>
            <a:ext cx="5222239" cy="33711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84A1FA9-29CE-4775-AB40-ECD0DD632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83920"/>
          </a:xfrm>
        </p:spPr>
        <p:txBody>
          <a:bodyPr/>
          <a:lstStyle/>
          <a:p>
            <a:r>
              <a:rPr lang="en-US" dirty="0"/>
              <a:t>Restaurants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D97739-F964-47F3-8799-939EBAAB72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7765" y="1488614"/>
            <a:ext cx="4184035" cy="3880772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/>
              <a:t>Guilins</a:t>
            </a:r>
            <a:r>
              <a:rPr lang="en-US" dirty="0"/>
              <a:t> </a:t>
            </a:r>
          </a:p>
          <a:p>
            <a:r>
              <a:rPr lang="en-US" dirty="0"/>
              <a:t>Red Robin / Cheesecake Factory: Beyond Burger </a:t>
            </a:r>
          </a:p>
          <a:p>
            <a:r>
              <a:rPr lang="en-US" dirty="0" err="1"/>
              <a:t>Zemam’s</a:t>
            </a:r>
            <a:r>
              <a:rPr lang="en-US" dirty="0"/>
              <a:t> </a:t>
            </a:r>
          </a:p>
          <a:p>
            <a:r>
              <a:rPr lang="en-US" dirty="0"/>
              <a:t>Yard House </a:t>
            </a:r>
          </a:p>
          <a:p>
            <a:r>
              <a:rPr lang="en-US" dirty="0"/>
              <a:t>Bentley’s House of Coffee and Tea </a:t>
            </a:r>
          </a:p>
          <a:p>
            <a:r>
              <a:rPr lang="en-US" dirty="0"/>
              <a:t>Welcome Diner (four specials, one every Thursday) </a:t>
            </a:r>
          </a:p>
          <a:p>
            <a:r>
              <a:rPr lang="en-US" dirty="0"/>
              <a:t>Golden House </a:t>
            </a:r>
          </a:p>
          <a:p>
            <a:r>
              <a:rPr lang="en-US" dirty="0"/>
              <a:t>MOD pizza </a:t>
            </a:r>
          </a:p>
          <a:p>
            <a:r>
              <a:rPr lang="en-US" dirty="0"/>
              <a:t>Ghandi Cuisine of India </a:t>
            </a:r>
          </a:p>
          <a:p>
            <a:r>
              <a:rPr lang="en-US" dirty="0"/>
              <a:t>Chipotle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2F940B8-3801-4B4F-98EE-570DB301E1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0676" y="1488614"/>
            <a:ext cx="2377630" cy="166973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Med cuisine</a:t>
            </a:r>
          </a:p>
          <a:p>
            <a:r>
              <a:rPr lang="en-US" dirty="0"/>
              <a:t>Cashew Cow </a:t>
            </a:r>
          </a:p>
          <a:p>
            <a:r>
              <a:rPr lang="en-US" dirty="0"/>
              <a:t>Lovin’ Spoonful’s</a:t>
            </a:r>
          </a:p>
          <a:p>
            <a:r>
              <a:rPr lang="en-US" dirty="0"/>
              <a:t>Karuna’s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25D1CB1E-1D40-4922-8FE1-3DA84B3DA67D}"/>
              </a:ext>
            </a:extLst>
          </p:cNvPr>
          <p:cNvSpPr txBox="1">
            <a:spLocks/>
          </p:cNvSpPr>
          <p:nvPr/>
        </p:nvSpPr>
        <p:spPr>
          <a:xfrm>
            <a:off x="7000240" y="2033085"/>
            <a:ext cx="2377630" cy="16697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endParaRPr lang="en-US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19640DF4-850A-4239-8909-7B783271B858}"/>
              </a:ext>
            </a:extLst>
          </p:cNvPr>
          <p:cNvSpPr txBox="1">
            <a:spLocks/>
          </p:cNvSpPr>
          <p:nvPr/>
        </p:nvSpPr>
        <p:spPr>
          <a:xfrm>
            <a:off x="6906803" y="1488613"/>
            <a:ext cx="2377630" cy="16697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Burger King</a:t>
            </a:r>
          </a:p>
          <a:p>
            <a:r>
              <a:rPr lang="en-US" dirty="0"/>
              <a:t>Carl’s Jr. </a:t>
            </a:r>
          </a:p>
          <a:p>
            <a:r>
              <a:rPr lang="en-US" dirty="0"/>
              <a:t>Del Taco  </a:t>
            </a:r>
          </a:p>
          <a:p>
            <a:pPr marL="0" indent="0">
              <a:buFont typeface="Wingdings 3" charset="2"/>
              <a:buNone/>
            </a:pP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9F974B-10AD-4714-8196-A30BB7F61212}"/>
              </a:ext>
            </a:extLst>
          </p:cNvPr>
          <p:cNvSpPr/>
          <p:nvPr/>
        </p:nvSpPr>
        <p:spPr>
          <a:xfrm>
            <a:off x="5191760" y="2877236"/>
            <a:ext cx="5222239" cy="34163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FFF99"/>
                </a:solidFill>
              </a:rPr>
              <a:t>EAT FRESH </a:t>
            </a:r>
          </a:p>
          <a:p>
            <a:pPr algn="ctr"/>
            <a:endParaRPr lang="en-US" sz="5400" b="1" dirty="0">
              <a:ln w="22225">
                <a:solidFill>
                  <a:sysClr val="windowText" lastClr="000000"/>
                </a:solidFill>
                <a:prstDash val="solid"/>
              </a:ln>
              <a:solidFill>
                <a:srgbClr val="FFFF99"/>
              </a:solidFill>
            </a:endParaRPr>
          </a:p>
          <a:p>
            <a:pPr algn="ctr"/>
            <a:endParaRPr lang="en-US" sz="5400" b="1" dirty="0">
              <a:ln w="22225">
                <a:solidFill>
                  <a:sysClr val="windowText" lastClr="000000"/>
                </a:solidFill>
                <a:prstDash val="solid"/>
              </a:ln>
              <a:solidFill>
                <a:srgbClr val="FFFF99"/>
              </a:solidFill>
            </a:endParaRPr>
          </a:p>
          <a:p>
            <a:pPr algn="ctr"/>
            <a:r>
              <a:rPr lang="en-US" sz="54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FFF99"/>
                </a:solidFill>
              </a:rPr>
              <a:t>BUY LOCAL</a:t>
            </a:r>
          </a:p>
        </p:txBody>
      </p:sp>
    </p:spTree>
    <p:extLst>
      <p:ext uri="{BB962C8B-B14F-4D97-AF65-F5344CB8AC3E}">
        <p14:creationId xmlns:p14="http://schemas.microsoft.com/office/powerpoint/2010/main" val="4248602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B8A5A16-7BE9-4AA1-9B5E-00FAFA5C86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55D27F9-7623-4A6E-89FF-87E6C4E0D9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7B7CFC0-1E17-41C5-BF93-16E99B1F89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FFFFF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8640594F-E37B-4D91-8E95-9DA62A9B96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93C9D004-5359-4937-9D4B-EC89888063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0DE8B4BF-A71A-4324-A033-7886CF70A0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5697F627-1058-435C-96D4-98AB552C6A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92EF457-D744-4C61-8670-518EC1D2D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645924" y="0"/>
              <a:ext cx="1219200" cy="6858000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49E61018-BC96-47DC-B47F-FFBA96BAD8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3CA434EC-618C-4787-86BA-1BF47478EE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97378863-CDB3-4B0F-A65C-98A1252DD0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BB838311-3401-4759-9B0D-0B216C2C22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- Unknown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DE1B3B-43F5-4E93-AE80-2CD8EAE41E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1267012"/>
            <a:ext cx="7766936" cy="2783824"/>
          </a:xfrm>
        </p:spPr>
        <p:txBody>
          <a:bodyPr>
            <a:normAutofit/>
          </a:bodyPr>
          <a:lstStyle/>
          <a:p>
            <a:r>
              <a:rPr lang="en-US" sz="5000">
                <a:solidFill>
                  <a:srgbClr val="FFFFFF"/>
                </a:solidFill>
              </a:rPr>
              <a:t>“If you can’t watch your food being made, maybe you shouldn’t eat it.”</a:t>
            </a:r>
          </a:p>
        </p:txBody>
      </p:sp>
    </p:spTree>
    <p:extLst>
      <p:ext uri="{BB962C8B-B14F-4D97-AF65-F5344CB8AC3E}">
        <p14:creationId xmlns:p14="http://schemas.microsoft.com/office/powerpoint/2010/main" val="56120645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315</Words>
  <Application>Microsoft Office PowerPoint</Application>
  <PresentationFormat>Widescreen</PresentationFormat>
  <Paragraphs>90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Trebuchet MS</vt:lpstr>
      <vt:lpstr>Wingdings 3</vt:lpstr>
      <vt:lpstr>Facet</vt:lpstr>
      <vt:lpstr>The Vegan Diet</vt:lpstr>
      <vt:lpstr>Animals</vt:lpstr>
      <vt:lpstr>Health Benefits </vt:lpstr>
      <vt:lpstr>Carbon Footprint</vt:lpstr>
      <vt:lpstr>Beyond Meat/Gardein </vt:lpstr>
      <vt:lpstr>Accidently Vegan </vt:lpstr>
      <vt:lpstr>Restaurants</vt:lpstr>
      <vt:lpstr>“If you can’t watch your food being made, maybe you shouldn’t eat it.”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Vegan Diet</dc:title>
  <dc:creator>Monique Gutierrez</dc:creator>
  <cp:lastModifiedBy>Jake Fortner</cp:lastModifiedBy>
  <cp:revision>2</cp:revision>
  <dcterms:created xsi:type="dcterms:W3CDTF">2019-05-14T18:21:55Z</dcterms:created>
  <dcterms:modified xsi:type="dcterms:W3CDTF">2019-05-14T18:36:51Z</dcterms:modified>
</cp:coreProperties>
</file>